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10"/>
    <p:restoredTop sz="94013"/>
  </p:normalViewPr>
  <p:slideViewPr>
    <p:cSldViewPr snapToGrid="0" snapToObjects="1">
      <p:cViewPr varScale="1">
        <p:scale>
          <a:sx n="131" d="100"/>
          <a:sy n="131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44F40-2B22-0E4C-A8E9-A4F9FC674494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CA796-043F-FB49-8143-A27FF2A07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2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B49C-E15C-AA4C-AA31-113FCDED9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3C4FD-C0A2-9941-9105-BF502393E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FA72E-2FD6-EE45-A682-2BB9BD75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22FE-9A55-7149-9FD8-19F7FC28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16837-917A-604F-850E-A8CCB643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5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9BA6-FCCA-7D44-B542-7F9DBE86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9C3B1-2449-AD4F-B695-63BF90537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AA2B8-8696-BF42-81B9-214C53AD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C50B5-E1BC-8940-9E2B-259A5D4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188E1-E2E4-CB45-B468-92E5BB72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4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60532-43F0-0545-AF88-B55491EAC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4AA74-854D-EA4E-A2CD-0503F54C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E3FD-D167-A641-B2CF-9A1FEAC6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AFB69-5CA9-A941-8874-57577785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F16F9-E65D-544D-AD30-11B202D72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76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B525-B9B6-4147-8FCE-3BA1E3D1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A1BDA-5D09-2C40-BAC0-2B2358A3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AF94A-1E22-1148-BFE8-9EDC49AF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0ACDC-6F6C-E546-9F13-E3FEA90F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2D836-B355-334E-8440-D6A2B58D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2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4AE8-39CB-E14A-8DEE-C92FA222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6B793-CCB3-AB4E-8CDB-FA898181B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B80A9-222B-4848-BE30-3F0545D4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64482-A088-A744-AE4B-9C826922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A7C68-07D2-774F-BE42-3CAA18DA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4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6C23-814E-3748-9FDB-98DBC429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272B-95B7-F346-ACCE-0C0697B18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294B0-A9CB-424C-AEC6-AA56B2546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EB00A-ECA2-1545-8344-BA7A58AD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8540A-C944-124B-B054-0CF2AB73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39039-FB32-6143-97F4-D3553870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8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06EC-177E-E940-8317-ABE0515E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BDCD0-C368-454A-ABE9-7D98567EC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68575-CA2D-F942-A012-3C254BDE1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6230A-CFEB-D343-9838-701CF21BA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8BEAE-3B66-0840-B89A-7F4DF8FC7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2E552-BD91-204D-92A7-AB99AF57B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3B150-5594-EF4B-9773-AD29CE2F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DBE6BD-B9D4-504B-BA65-BB62ECA7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4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2083-2E8B-7744-A9E6-91B51B80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B094A-32FF-DD40-A0C7-1FDF1D92B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53984-7F10-D149-A354-1A827DB7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A5B54-12DF-7740-A52C-62D4303A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68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E6F3E-2FAF-FF4D-8D75-D8CB7EEB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81078-AE39-5344-A2CC-82A50C9A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D1293-83FA-D241-83BC-9EA83A46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06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845E-6F54-6C47-A7B3-7717C501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ADD6-9BE7-4F48-9C33-371504FC6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D9645-EA26-CA47-A9A4-34D8A1981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79233-8C20-A842-9B73-6FBA9C0CA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B11D0-C607-DC46-8E06-0B444AED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B3050-73E2-4148-8F3B-0263241E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7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8D9C-651D-BB43-B9C8-EDE2C8A0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C5D56-C51B-6F4E-A5BB-67A0CA56F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5C993-6584-7C42-9FB1-050C9A6D6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EDEAE-CF3D-A540-BD25-EC7A7583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23BAA-C928-4D4E-A0AB-B13F1616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1A2C4-E61B-4E44-AE6E-3F9595CD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9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45A3F-BA7F-614E-9292-5643A36F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41ED-5B67-B24E-8041-D637E27CE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B786-CD1A-4E4B-8F08-6D87B179B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B1E9E-80E9-7349-93C1-2E4556FB4FA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1E47C-B255-734E-915F-C5125378F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5062-7663-E74B-BD41-754F5A592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51097-8C73-474F-BF3A-E5FCE8B1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5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B188-397D-E74B-8249-4EFDFACF7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732" y="1410230"/>
            <a:ext cx="9516533" cy="2387600"/>
          </a:xfrm>
        </p:spPr>
        <p:txBody>
          <a:bodyPr>
            <a:normAutofit/>
          </a:bodyPr>
          <a:lstStyle/>
          <a:p>
            <a:r>
              <a:rPr lang="zh-CN" altLang="en-US" sz="4400" b="1" dirty="0"/>
              <a:t>基于</a:t>
            </a:r>
            <a:r>
              <a:rPr lang="en-US" sz="4400" b="1" dirty="0"/>
              <a:t>PCA+KNN</a:t>
            </a:r>
            <a:r>
              <a:rPr lang="zh-CN" altLang="en-US" sz="4400" b="1" dirty="0"/>
              <a:t>，</a:t>
            </a:r>
            <a:r>
              <a:rPr lang="en-US" sz="4400" b="1" dirty="0"/>
              <a:t>Eigenfaces</a:t>
            </a:r>
            <a:r>
              <a:rPr lang="zh-CN" altLang="en-US" sz="4400" b="1" dirty="0"/>
              <a:t>，</a:t>
            </a:r>
            <a:r>
              <a:rPr lang="en-US" sz="4400" b="1" dirty="0"/>
              <a:t>CNN</a:t>
            </a:r>
            <a:r>
              <a:rPr lang="zh-CN" altLang="en-US" sz="4400" b="1" dirty="0"/>
              <a:t>实现</a:t>
            </a:r>
            <a:br>
              <a:rPr lang="en-US" altLang="zh-CN" b="1" dirty="0"/>
            </a:br>
            <a:r>
              <a:rPr lang="zh-CN" altLang="en-US" b="1" dirty="0"/>
              <a:t>人脸识别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B4394-D4BF-1947-930F-BD5132760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10038"/>
            <a:ext cx="9144000" cy="1655762"/>
          </a:xfrm>
        </p:spPr>
        <p:txBody>
          <a:bodyPr/>
          <a:lstStyle/>
          <a:p>
            <a:r>
              <a:rPr lang="en-US" altLang="zh-CN" dirty="0"/>
              <a:t>171860607</a:t>
            </a:r>
          </a:p>
          <a:p>
            <a:r>
              <a:rPr lang="ja-JP" altLang="en-US"/>
              <a:t>白晋斌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6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3162300" cy="5448830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Eigenfaces </a:t>
            </a:r>
          </a:p>
          <a:p>
            <a:r>
              <a:rPr lang="en-US" altLang="ja-JP" dirty="0" err="1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+Eigenfaces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lang="en-US" altLang="ja-JP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CNN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3F4C0-F27A-654E-9817-4821C51E430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1851" y="0"/>
            <a:ext cx="50101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97CA5-BF20-BD4E-8730-5A83872BA26C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914" y="4201848"/>
            <a:ext cx="3263900" cy="67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E4DB-8385-E743-9E64-7FAB847CB468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914" y="5233855"/>
            <a:ext cx="3263900" cy="584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0195BC-38B7-EE4D-9245-11154578491F}"/>
              </a:ext>
            </a:extLst>
          </p:cNvPr>
          <p:cNvSpPr txBox="1"/>
          <p:nvPr/>
        </p:nvSpPr>
        <p:spPr>
          <a:xfrm>
            <a:off x="4691730" y="3267882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/>
              <a:t>最高可达</a:t>
            </a:r>
            <a:r>
              <a:rPr lang="en-US" altLang="zh-CN" b="1" dirty="0"/>
              <a:t>99.84%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432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10515600" cy="5448830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Eigenfaces </a:t>
            </a:r>
          </a:p>
          <a:p>
            <a:r>
              <a:rPr lang="en-US" altLang="ja-JP" dirty="0" err="1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+Eigenfaces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CNN</a:t>
            </a:r>
          </a:p>
          <a:p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反思与感悟</a:t>
            </a:r>
            <a:endParaRPr lang="en-US" altLang="ja-JP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可视化</a:t>
            </a:r>
            <a:endParaRPr 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30003-E090-CB43-8452-164D520A36E0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05" y="380682"/>
            <a:ext cx="1977390" cy="2210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04B85-F26E-C64B-88A2-0E84EF594071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850" y="2591117"/>
            <a:ext cx="2019300" cy="228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DEAB6-1583-D54A-90EE-6230DB770EFE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457" y="380682"/>
            <a:ext cx="1991995" cy="2243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0ED1C-E956-5C40-B0F7-33782E48C1F7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457" y="2591118"/>
            <a:ext cx="1991995" cy="2283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8CCD5-3990-7F44-A10E-B1F021037E6E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267" y="2123440"/>
            <a:ext cx="2127885" cy="237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A7811-6930-B740-80B9-BCD64CE5DD6E}"/>
              </a:ext>
            </a:extLst>
          </p:cNvPr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222" y="4495165"/>
            <a:ext cx="2127885" cy="23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4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3695700" cy="5448830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Eigenfaces </a:t>
            </a:r>
          </a:p>
          <a:p>
            <a:r>
              <a:rPr lang="en-US" altLang="ja-JP" dirty="0" err="1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+Eigenfaces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CNN</a:t>
            </a:r>
          </a:p>
          <a:p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反思与感悟</a:t>
            </a:r>
            <a:endParaRPr lang="en-US" altLang="ja-JP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可视化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与</a:t>
            </a:r>
            <a:r>
              <a:rPr lang="en-US" altLang="ja-JP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cv</a:t>
            </a:r>
            <a:r>
              <a:rPr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对比</a:t>
            </a:r>
            <a:endParaRPr 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87D12C-EC2B-654C-8830-BC4ABB0448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700" y="3452548"/>
            <a:ext cx="4260850" cy="3195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5D3D9-4957-8641-A368-4444A61512C4}"/>
              </a:ext>
            </a:extLst>
          </p:cNvPr>
          <p:cNvSpPr txBox="1"/>
          <p:nvPr/>
        </p:nvSpPr>
        <p:spPr>
          <a:xfrm>
            <a:off x="6019368" y="326796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="1">
                <a:latin typeface="SimSun" panose="02010600030101010101" pitchFamily="2" charset="-122"/>
                <a:ea typeface="SimSun" panose="02010600030101010101" pitchFamily="2" charset="-122"/>
              </a:rPr>
              <a:t>时间</a:t>
            </a:r>
            <a:r>
              <a:rPr lang="zh-CN" altLang="en-US" sz="4000" b="1" dirty="0">
                <a:latin typeface="SimSun" panose="02010600030101010101" pitchFamily="2" charset="-122"/>
                <a:ea typeface="SimSun" panose="02010600030101010101" pitchFamily="2" charset="-122"/>
              </a:rPr>
              <a:t>？</a:t>
            </a:r>
            <a:endParaRPr lang="en-US" sz="4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64A70-1E99-8547-8F6B-E1E546292FE2}"/>
              </a:ext>
            </a:extLst>
          </p:cNvPr>
          <p:cNvSpPr txBox="1"/>
          <p:nvPr/>
        </p:nvSpPr>
        <p:spPr>
          <a:xfrm>
            <a:off x="8839200" y="2560082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="1">
                <a:latin typeface="SimSun" panose="02010600030101010101" pitchFamily="2" charset="-122"/>
                <a:ea typeface="SimSun" panose="02010600030101010101" pitchFamily="2" charset="-122"/>
              </a:rPr>
              <a:t>精确性</a:t>
            </a:r>
            <a:r>
              <a:rPr lang="zh-CN" altLang="en-US" sz="4000" b="1" dirty="0">
                <a:latin typeface="SimSun" panose="02010600030101010101" pitchFamily="2" charset="-122"/>
                <a:ea typeface="SimSun" panose="02010600030101010101" pitchFamily="2" charset="-122"/>
              </a:rPr>
              <a:t>！</a:t>
            </a:r>
            <a:endParaRPr lang="en-US" sz="4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62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3124200" cy="5448830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Eigenfaces </a:t>
            </a:r>
          </a:p>
          <a:p>
            <a:r>
              <a:rPr lang="en-US" altLang="ja-JP" dirty="0" err="1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+Eigenfaces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CNN</a:t>
            </a:r>
          </a:p>
          <a:p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反思与感悟</a:t>
            </a:r>
            <a:endParaRPr lang="en-US" altLang="ja-JP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可视化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与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cv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对比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模型优缺点</a:t>
            </a:r>
            <a:endParaRPr 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20FAE-A718-2547-8203-E0E1D803F3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990600"/>
            <a:ext cx="2876550" cy="28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7D541-B3A9-A146-9DB8-C00B5F0C80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990600"/>
            <a:ext cx="2647950" cy="284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B63A5-EC44-CC45-A1B6-DA1B40EA90F2}"/>
              </a:ext>
            </a:extLst>
          </p:cNvPr>
          <p:cNvSpPr txBox="1"/>
          <p:nvPr/>
        </p:nvSpPr>
        <p:spPr>
          <a:xfrm>
            <a:off x="4495800" y="489585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速度快</a:t>
            </a:r>
            <a:r>
              <a:rPr lang="zh-CN" altLang="en-US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0.14s</a:t>
            </a:r>
            <a:endParaRPr lang="en-US" altLang="ja-JP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 b="1">
                <a:latin typeface="SimSun" panose="02010600030101010101" pitchFamily="2" charset="-122"/>
                <a:ea typeface="SimSun" panose="02010600030101010101" pitchFamily="2" charset="-122"/>
              </a:rPr>
              <a:t>对人脸图像要求高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b="1">
                <a:latin typeface="SimSun" panose="02010600030101010101" pitchFamily="2" charset="-122"/>
                <a:ea typeface="SimSun" panose="02010600030101010101" pitchFamily="2" charset="-122"/>
              </a:rPr>
              <a:t>头不能歪</a:t>
            </a:r>
            <a:endParaRPr 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CC21F-F1DE-4B41-A852-FB2EB4AF0B3B}"/>
              </a:ext>
            </a:extLst>
          </p:cNvPr>
          <p:cNvSpPr txBox="1"/>
          <p:nvPr/>
        </p:nvSpPr>
        <p:spPr>
          <a:xfrm>
            <a:off x="8686800" y="48768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证件照识别效果良好</a:t>
            </a:r>
            <a:endParaRPr lang="en-US" altLang="ja-JP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 b="1">
                <a:latin typeface="SimSun" panose="02010600030101010101" pitchFamily="2" charset="-122"/>
                <a:ea typeface="SimSun" panose="02010600030101010101" pitchFamily="2" charset="-122"/>
              </a:rPr>
              <a:t>街景抓拍可能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。。。</a:t>
            </a:r>
            <a:endParaRPr 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C281082-DA58-EF49-A2BD-F6519B632EF9}"/>
              </a:ext>
            </a:extLst>
          </p:cNvPr>
          <p:cNvSpPr/>
          <p:nvPr/>
        </p:nvSpPr>
        <p:spPr>
          <a:xfrm>
            <a:off x="7781925" y="5034573"/>
            <a:ext cx="819150" cy="3688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5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2"/>
            <a:ext cx="3257550" cy="5844117"/>
          </a:xfrm>
        </p:spPr>
        <p:txBody>
          <a:bodyPr>
            <a:normAutofit/>
          </a:bodyPr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Eigenfaces </a:t>
            </a:r>
          </a:p>
          <a:p>
            <a:r>
              <a:rPr lang="en-US" altLang="ja-JP" dirty="0" err="1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+Eigenfaces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CNN</a:t>
            </a:r>
          </a:p>
          <a:p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反思与感悟</a:t>
            </a:r>
            <a:endParaRPr lang="en-US" altLang="ja-JP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可视化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与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cv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对比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模型优缺点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感悟</a:t>
            </a:r>
            <a:endParaRPr 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6136A-9FC0-5A48-86EE-1842E968B599}"/>
              </a:ext>
            </a:extLst>
          </p:cNvPr>
          <p:cNvSpPr txBox="1"/>
          <p:nvPr/>
        </p:nvSpPr>
        <p:spPr>
          <a:xfrm>
            <a:off x="4095751" y="933450"/>
            <a:ext cx="7848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基于自行设计的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Eigenfaces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模型，最终在测试集上达到了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100%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的准确性。启发我们在进行模型训练时，如果数据集较小，可以采用一些基础的、简单的算法，而不是想都不想直接来深度学习。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B740-DD84-3248-A634-CEC2E9B792E9}"/>
              </a:ext>
            </a:extLst>
          </p:cNvPr>
          <p:cNvSpPr txBox="1"/>
          <p:nvPr/>
        </p:nvSpPr>
        <p:spPr>
          <a:xfrm>
            <a:off x="4095750" y="3035647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图像可以转化为二维数据，似乎音频特征可以转化为一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维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数据；图像可以基于人脸特征点进行分类，那么音频该基于什么呢？准备暑假做个研究尝试。</a:t>
            </a:r>
            <a:r>
              <a:rPr 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FEE6C-AE51-1F41-815A-81E0EC8747CB}"/>
              </a:ext>
            </a:extLst>
          </p:cNvPr>
          <p:cNvSpPr txBox="1"/>
          <p:nvPr/>
        </p:nvSpPr>
        <p:spPr>
          <a:xfrm>
            <a:off x="4095750" y="40386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人工智能程序设计真好玩！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8A2F-2C77-8F4E-A4EB-C32A93F899EA}"/>
              </a:ext>
            </a:extLst>
          </p:cNvPr>
          <p:cNvSpPr txBox="1"/>
          <p:nvPr/>
        </p:nvSpPr>
        <p:spPr>
          <a:xfrm>
            <a:off x="4095750" y="2243271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如果人脸识别复杂的话似乎就要上特征点建模了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见下页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E7243-5D82-8B41-BAC7-6544935327A4}"/>
              </a:ext>
            </a:extLst>
          </p:cNvPr>
          <p:cNvSpPr txBox="1"/>
          <p:nvPr/>
        </p:nvSpPr>
        <p:spPr>
          <a:xfrm>
            <a:off x="4095750" y="4955575"/>
            <a:ext cx="5238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从冬天到夏天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一个学期就这么过去了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在这里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感谢张老师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黄老师的耐心指导以及五位助教的热心答疑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！！！</a:t>
            </a:r>
            <a:endParaRPr lang="ja-JP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8497D7-7523-1641-94EA-A7C300FF2F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7400" y="4508500"/>
            <a:ext cx="25146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1AACA0-A966-DB49-9D78-97E9944DE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70933"/>
            <a:ext cx="4781550" cy="2377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FF0000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0335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8CC3-651B-7646-A0C5-72EDDA67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基于</a:t>
            </a:r>
            <a:r>
              <a:rPr lang="en-US" sz="4000" b="1" dirty="0"/>
              <a:t>PCA+KNN</a:t>
            </a:r>
            <a:r>
              <a:rPr lang="zh-CN" altLang="en-US" sz="4000" b="1" dirty="0"/>
              <a:t>，</a:t>
            </a:r>
            <a:r>
              <a:rPr lang="en-US" sz="4000" b="1" dirty="0"/>
              <a:t>Eigenfaces</a:t>
            </a:r>
            <a:r>
              <a:rPr lang="zh-CN" altLang="en-US" sz="4000" b="1" dirty="0"/>
              <a:t>，</a:t>
            </a:r>
            <a:r>
              <a:rPr lang="en-US" sz="4000" b="1" dirty="0"/>
              <a:t>CNN</a:t>
            </a:r>
            <a:r>
              <a:rPr lang="zh-CN" altLang="en-US" sz="4000" b="1" dirty="0"/>
              <a:t>实现人脸识别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Eigenfaces </a:t>
            </a:r>
          </a:p>
          <a:p>
            <a:r>
              <a:rPr lang="en-US" altLang="ja-JP" dirty="0" err="1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+Eigenfaces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CNN</a:t>
            </a: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反思与感悟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D0FB2-537E-8E49-BBCA-C3E0A61C7E31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1883" y="1825625"/>
            <a:ext cx="5727700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1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3581400" cy="5232400"/>
          </a:xfrm>
        </p:spPr>
        <p:txBody>
          <a:bodyPr/>
          <a:lstStyle/>
          <a:p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D30AC-F765-D445-96D9-701144B428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000" y="3683000"/>
            <a:ext cx="3175000" cy="3175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414076-6088-F44E-9C83-052D0F2F8943}"/>
              </a:ext>
            </a:extLst>
          </p:cNvPr>
          <p:cNvSpPr/>
          <p:nvPr/>
        </p:nvSpPr>
        <p:spPr>
          <a:xfrm>
            <a:off x="838200" y="2036465"/>
            <a:ext cx="2133600" cy="9111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人脸识别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BD17F8-E048-4047-8DA1-B86E62D05FB6}"/>
              </a:ext>
            </a:extLst>
          </p:cNvPr>
          <p:cNvSpPr/>
          <p:nvPr/>
        </p:nvSpPr>
        <p:spPr>
          <a:xfrm>
            <a:off x="3632200" y="2036465"/>
            <a:ext cx="2133600" cy="9111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数据预处理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A28BA4-56C5-A44D-9C30-7424DC7DA565}"/>
              </a:ext>
            </a:extLst>
          </p:cNvPr>
          <p:cNvSpPr/>
          <p:nvPr/>
        </p:nvSpPr>
        <p:spPr>
          <a:xfrm>
            <a:off x="6700221" y="782702"/>
            <a:ext cx="2133600" cy="9111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161C51-6CD0-654A-A17E-89ADBD622E10}"/>
              </a:ext>
            </a:extLst>
          </p:cNvPr>
          <p:cNvSpPr/>
          <p:nvPr/>
        </p:nvSpPr>
        <p:spPr>
          <a:xfrm>
            <a:off x="6656165" y="3334548"/>
            <a:ext cx="2133600" cy="9111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CNN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F36ED8-352C-6C46-9B86-9287F8DCB5F0}"/>
              </a:ext>
            </a:extLst>
          </p:cNvPr>
          <p:cNvSpPr/>
          <p:nvPr/>
        </p:nvSpPr>
        <p:spPr>
          <a:xfrm>
            <a:off x="6700221" y="2063517"/>
            <a:ext cx="2133600" cy="9111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Eigenfaces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4555960-008A-3C4D-AAE8-27906C4675A4}"/>
              </a:ext>
            </a:extLst>
          </p:cNvPr>
          <p:cNvSpPr/>
          <p:nvPr/>
        </p:nvSpPr>
        <p:spPr>
          <a:xfrm>
            <a:off x="9733217" y="2036462"/>
            <a:ext cx="2133600" cy="9111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可视化展示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A3C91BC-A6E9-DC46-92B9-02E60AC99C70}"/>
              </a:ext>
            </a:extLst>
          </p:cNvPr>
          <p:cNvSpPr/>
          <p:nvPr/>
        </p:nvSpPr>
        <p:spPr>
          <a:xfrm>
            <a:off x="3043766" y="2417293"/>
            <a:ext cx="516467" cy="14953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3449ADB-05DF-8A4A-B817-357CC68A5F78}"/>
              </a:ext>
            </a:extLst>
          </p:cNvPr>
          <p:cNvSpPr/>
          <p:nvPr/>
        </p:nvSpPr>
        <p:spPr>
          <a:xfrm>
            <a:off x="9216750" y="2413343"/>
            <a:ext cx="516467" cy="14953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00600EE-3872-D44F-9491-1857F1C3D747}"/>
              </a:ext>
            </a:extLst>
          </p:cNvPr>
          <p:cNvSpPr/>
          <p:nvPr/>
        </p:nvSpPr>
        <p:spPr>
          <a:xfrm>
            <a:off x="5800827" y="2417293"/>
            <a:ext cx="516467" cy="14953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0748B272-7A69-7C4A-941D-5DA48754EDEA}"/>
              </a:ext>
            </a:extLst>
          </p:cNvPr>
          <p:cNvSpPr/>
          <p:nvPr/>
        </p:nvSpPr>
        <p:spPr>
          <a:xfrm>
            <a:off x="6317293" y="1238302"/>
            <a:ext cx="2899457" cy="256163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0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2870200" cy="4216400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FFC3B-06B2-4E4B-9C1A-E5AD479066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87851" y="0"/>
            <a:ext cx="418253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5D80C-7B12-E64B-85CB-F725C021A9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3329516"/>
            <a:ext cx="3198283" cy="2188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BE364-93E0-814E-B578-F777B7CBAA6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934" y="1742016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0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2870200" cy="4216400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152*20</a:t>
            </a:r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张图片</a:t>
            </a:r>
            <a:r>
              <a:rPr lang="en-US" dirty="0">
                <a:solidFill>
                  <a:srgbClr val="FF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4589E5-0BB4-2247-A5D3-7DA2D97C0B21}"/>
              </a:ext>
            </a:extLst>
          </p:cNvPr>
          <p:cNvGrpSpPr/>
          <p:nvPr/>
        </p:nvGrpSpPr>
        <p:grpSpPr>
          <a:xfrm>
            <a:off x="838200" y="2369067"/>
            <a:ext cx="4422257" cy="2287600"/>
            <a:chOff x="4944533" y="1657867"/>
            <a:chExt cx="4422257" cy="2287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429D89A1-C71D-AB4D-AF5E-16FD02B9DB62}"/>
                </a:ext>
              </a:extLst>
            </p:cNvPr>
            <p:cNvSpPr/>
            <p:nvPr/>
          </p:nvSpPr>
          <p:spPr>
            <a:xfrm>
              <a:off x="4944533" y="2218267"/>
              <a:ext cx="2895600" cy="17272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8</a:t>
              </a:r>
              <a:endParaRPr lang="en-US" sz="3200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D5E6F2-06EE-0D46-8220-070511E511A6}"/>
                </a:ext>
              </a:extLst>
            </p:cNvPr>
            <p:cNvSpPr/>
            <p:nvPr/>
          </p:nvSpPr>
          <p:spPr>
            <a:xfrm>
              <a:off x="8280400" y="2218267"/>
              <a:ext cx="795866" cy="17272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2</a:t>
              </a:r>
              <a:endParaRPr lang="en-US" sz="3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8AAB6B-98A0-B044-B1EF-921FCF36701E}"/>
                </a:ext>
              </a:extLst>
            </p:cNvPr>
            <p:cNvSpPr txBox="1"/>
            <p:nvPr/>
          </p:nvSpPr>
          <p:spPr>
            <a:xfrm>
              <a:off x="5503124" y="1657867"/>
              <a:ext cx="17047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traindata</a:t>
              </a:r>
              <a:endParaRPr lang="en-US" sz="3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BF96DD-A24F-8A4A-BA4A-C7AFFCA7FAAB}"/>
                </a:ext>
              </a:extLst>
            </p:cNvPr>
            <p:cNvSpPr txBox="1"/>
            <p:nvPr/>
          </p:nvSpPr>
          <p:spPr>
            <a:xfrm>
              <a:off x="7989875" y="1719422"/>
              <a:ext cx="13769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testdata</a:t>
              </a:r>
              <a:endParaRPr lang="en-US" sz="280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0B1085-EF7F-654B-B2AB-59E400CC4D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3699" y="80979"/>
            <a:ext cx="1634067" cy="1634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815C33-AECB-6C47-A169-980719BFF1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032" y="3361267"/>
            <a:ext cx="2819400" cy="115107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778F98D0-6904-B445-9E0C-2029C5F46D39}"/>
              </a:ext>
            </a:extLst>
          </p:cNvPr>
          <p:cNvSpPr/>
          <p:nvPr/>
        </p:nvSpPr>
        <p:spPr>
          <a:xfrm>
            <a:off x="8551756" y="1840618"/>
            <a:ext cx="557952" cy="11800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B634A-C304-D94E-A365-23A7DF7879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333" y="6107095"/>
            <a:ext cx="5892800" cy="749300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CD1DC593-8E8F-C946-8928-A6D6E920FF10}"/>
              </a:ext>
            </a:extLst>
          </p:cNvPr>
          <p:cNvSpPr/>
          <p:nvPr/>
        </p:nvSpPr>
        <p:spPr>
          <a:xfrm>
            <a:off x="8551756" y="4201730"/>
            <a:ext cx="557952" cy="11800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CB7758-2A77-8045-8ABE-48415BC22399}"/>
              </a:ext>
            </a:extLst>
          </p:cNvPr>
          <p:cNvSpPr txBox="1"/>
          <p:nvPr/>
        </p:nvSpPr>
        <p:spPr>
          <a:xfrm>
            <a:off x="8392150" y="57377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归一化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10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3175000" cy="5384800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  <a:r>
              <a:rPr lang="zh-CN" altLang="en-US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加权</a:t>
            </a:r>
            <a:r>
              <a:rPr lang="en-US" altLang="ja-JP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  <a:r>
              <a:rPr lang="zh-CN" altLang="en-US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ja-JP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A859C-80E9-044C-BBEA-A1F13CFCF5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83" y="2817283"/>
            <a:ext cx="4305300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4674D-191D-D24A-986B-8BD61BE9BC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03383" y="2541587"/>
            <a:ext cx="6288617" cy="4199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89BE99-8E0F-8545-B55C-BB876F72B165}"/>
              </a:ext>
            </a:extLst>
          </p:cNvPr>
          <p:cNvSpPr/>
          <p:nvPr/>
        </p:nvSpPr>
        <p:spPr>
          <a:xfrm>
            <a:off x="6527120" y="1710590"/>
            <a:ext cx="48157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99.67%</a:t>
            </a:r>
            <a:r>
              <a:rPr lang="zh-CN" altLang="en-US" sz="4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zh-CN" altLang="en-US" sz="4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1s</a:t>
            </a:r>
            <a:r>
              <a:rPr lang="zh-CN" altLang="en-US" sz="4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4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？</a:t>
            </a:r>
            <a:r>
              <a:rPr lang="en-US" sz="4800" dirty="0">
                <a:effectLst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2279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1981200" cy="5448830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</a:p>
          <a:p>
            <a:r>
              <a:rPr lang="en-US" altLang="ja-JP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altLang="zh-CN" dirty="0">
                <a:solidFill>
                  <a:srgbClr val="FF0000"/>
                </a:solidFill>
              </a:rPr>
              <a:t>=8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5CC88-C017-AB43-B9FC-4C8BB7974000}"/>
              </a:ext>
            </a:extLst>
          </p:cNvPr>
          <p:cNvSpPr txBox="1"/>
          <p:nvPr/>
        </p:nvSpPr>
        <p:spPr>
          <a:xfrm>
            <a:off x="2819400" y="728133"/>
            <a:ext cx="95269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  <a:r>
              <a:rPr lang="zh-CN" altLang="en-US" dirty="0"/>
              <a:t>的计算原理如下：</a:t>
            </a:r>
            <a:endParaRPr lang="en-US" dirty="0"/>
          </a:p>
          <a:p>
            <a:r>
              <a:rPr lang="en-US" dirty="0"/>
              <a:t>	1</a:t>
            </a:r>
            <a:r>
              <a:rPr lang="zh-CN" altLang="en-US" dirty="0"/>
              <a:t>）构建</a:t>
            </a:r>
            <a:r>
              <a:rPr lang="en-US" dirty="0"/>
              <a:t>p*n</a:t>
            </a:r>
            <a:r>
              <a:rPr lang="zh-CN" altLang="en-US" dirty="0"/>
              <a:t>阶的变量矩阵</a:t>
            </a:r>
            <a:r>
              <a:rPr lang="en-US" dirty="0"/>
              <a:t>X</a:t>
            </a:r>
          </a:p>
          <a:p>
            <a:r>
              <a:rPr lang="en-US" dirty="0"/>
              <a:t>	2</a:t>
            </a:r>
            <a:r>
              <a:rPr lang="zh-CN" altLang="en-US" dirty="0"/>
              <a:t>）将</a:t>
            </a:r>
            <a:r>
              <a:rPr lang="en-US" dirty="0"/>
              <a:t>p*n</a:t>
            </a:r>
            <a:r>
              <a:rPr lang="zh-CN" altLang="en-US" dirty="0"/>
              <a:t>阶的变量矩阵</a:t>
            </a:r>
            <a:r>
              <a:rPr lang="en-US" dirty="0"/>
              <a:t>X</a:t>
            </a:r>
            <a:r>
              <a:rPr lang="zh-CN" altLang="en-US" dirty="0"/>
              <a:t>的每一行（代表一个属性字段）进行标准化</a:t>
            </a:r>
            <a:endParaRPr lang="en-US" dirty="0"/>
          </a:p>
          <a:p>
            <a:r>
              <a:rPr lang="en-US" dirty="0"/>
              <a:t>	3</a:t>
            </a:r>
            <a:r>
              <a:rPr lang="zh-CN" altLang="en-US" dirty="0"/>
              <a:t>）求出协方差矩阵</a:t>
            </a:r>
            <a:r>
              <a:rPr lang="en-US" dirty="0"/>
              <a:t>C</a:t>
            </a:r>
          </a:p>
          <a:p>
            <a:r>
              <a:rPr lang="en-US" dirty="0"/>
              <a:t>	4</a:t>
            </a:r>
            <a:r>
              <a:rPr lang="zh-CN" altLang="en-US" dirty="0"/>
              <a:t>）求出协方差矩阵的特征值及对应的特征向量</a:t>
            </a:r>
            <a:endParaRPr lang="en-US" dirty="0"/>
          </a:p>
          <a:p>
            <a:r>
              <a:rPr lang="en-US" dirty="0"/>
              <a:t>	5</a:t>
            </a:r>
            <a:r>
              <a:rPr lang="zh-CN" altLang="en-US" dirty="0"/>
              <a:t>）将特征向量按对应特征值大小从上到下按行排列成矩阵，并且取前</a:t>
            </a:r>
            <a:r>
              <a:rPr lang="en-US" dirty="0"/>
              <a:t>k</a:t>
            </a:r>
            <a:r>
              <a:rPr lang="zh-CN" altLang="en-US" dirty="0"/>
              <a:t>列组成矩阵</a:t>
            </a:r>
            <a:r>
              <a:rPr lang="en-US" dirty="0"/>
              <a:t>P</a:t>
            </a:r>
          </a:p>
          <a:p>
            <a:r>
              <a:rPr lang="en-US" dirty="0"/>
              <a:t>	6</a:t>
            </a:r>
            <a:r>
              <a:rPr lang="zh-CN" altLang="en-US" dirty="0"/>
              <a:t>）</a:t>
            </a:r>
            <a:r>
              <a:rPr lang="en-US" dirty="0"/>
              <a:t>Y=XP</a:t>
            </a:r>
            <a:r>
              <a:rPr lang="zh-CN" altLang="en-US" dirty="0"/>
              <a:t>即为降维到</a:t>
            </a:r>
            <a:r>
              <a:rPr lang="en-US" dirty="0"/>
              <a:t>k</a:t>
            </a:r>
            <a:r>
              <a:rPr lang="zh-CN" altLang="en-US" dirty="0"/>
              <a:t>维后的数据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1F298-E224-AB44-B116-2B5747E18654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501" y="3100274"/>
            <a:ext cx="4718910" cy="3514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C61A5-B0DB-894D-9998-C8EA199F3CFA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410" y="3079002"/>
            <a:ext cx="4996590" cy="34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2705100" cy="5196417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</a:p>
          <a:p>
            <a:r>
              <a:rPr lang="en-US" altLang="ja-JP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Eigenfaces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AFEB7-67C0-434B-B039-0DA2A2474300}"/>
              </a:ext>
            </a:extLst>
          </p:cNvPr>
          <p:cNvSpPr txBox="1"/>
          <p:nvPr/>
        </p:nvSpPr>
        <p:spPr>
          <a:xfrm>
            <a:off x="3143250" y="590550"/>
            <a:ext cx="86821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特征脸代码编写思路（先计算特征脸，然后识别人脸）：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将训练集中的</a:t>
            </a:r>
            <a:r>
              <a:rPr lang="en-US" dirty="0"/>
              <a:t>N</a:t>
            </a:r>
            <a:r>
              <a:rPr lang="zh-CN" altLang="en-US" dirty="0"/>
              <a:t>个人</a:t>
            </a:r>
            <a:r>
              <a:rPr lang="en-US" dirty="0"/>
              <a:t>reshape</a:t>
            </a:r>
            <a:r>
              <a:rPr lang="zh-CN" altLang="en-US" dirty="0"/>
              <a:t>成一行，然后组合在一起形成一个大矩阵</a:t>
            </a:r>
            <a:r>
              <a:rPr lang="en-US" dirty="0"/>
              <a:t>A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将</a:t>
            </a:r>
            <a:r>
              <a:rPr lang="en-US" dirty="0"/>
              <a:t>N</a:t>
            </a:r>
            <a:r>
              <a:rPr lang="zh-CN" altLang="en-US" dirty="0"/>
              <a:t>个人脸在对应的维度求平均，得到一个“平均脸”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将矩阵</a:t>
            </a:r>
            <a:r>
              <a:rPr lang="en-US" dirty="0"/>
              <a:t>A</a:t>
            </a:r>
            <a:r>
              <a:rPr lang="zh-CN" altLang="en-US" dirty="0"/>
              <a:t>中</a:t>
            </a:r>
            <a:r>
              <a:rPr lang="en-US" dirty="0"/>
              <a:t>N</a:t>
            </a:r>
            <a:r>
              <a:rPr lang="zh-CN" altLang="en-US" dirty="0"/>
              <a:t>个图像都减去“平均脸”，得到新矩阵</a:t>
            </a:r>
            <a:r>
              <a:rPr lang="en-US" dirty="0"/>
              <a:t>B</a:t>
            </a:r>
            <a:r>
              <a:rPr lang="zh-CN" altLang="en-US" dirty="0"/>
              <a:t>；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计算</a:t>
            </a:r>
            <a:r>
              <a:rPr lang="en-US" dirty="0"/>
              <a:t>B</a:t>
            </a:r>
            <a:r>
              <a:rPr lang="zh-CN" altLang="en-US" dirty="0"/>
              <a:t>的协方差矩阵；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计算协方差矩阵的特征值和特征向量（特征脸）；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将训练集图像和测试集图像都投影到特征向量空间中，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使用聚类方法</a:t>
            </a:r>
            <a:r>
              <a:rPr lang="en-US" dirty="0"/>
              <a:t>KNN</a:t>
            </a:r>
            <a:r>
              <a:rPr lang="zh-CN" altLang="en-US" dirty="0"/>
              <a:t>得到里测试集中的每个图像最近的图像，进行分类即可。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CD5C9-E45D-8541-8A62-AB4DB779D9EB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614" y="3326341"/>
            <a:ext cx="3081655" cy="3453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FA4C8-53D4-6F46-92A8-AFAB4822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3185216"/>
            <a:ext cx="2362200" cy="3594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C34104-1D04-384E-AA8D-A02992F48A4B}"/>
              </a:ext>
            </a:extLst>
          </p:cNvPr>
          <p:cNvSpPr txBox="1"/>
          <p:nvPr/>
        </p:nvSpPr>
        <p:spPr>
          <a:xfrm>
            <a:off x="7478372" y="421005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RUNTIME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90065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29C-ACD3-9144-88F9-E4D7775F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133"/>
            <a:ext cx="2990848" cy="5196417"/>
          </a:xfrm>
        </p:spPr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项目简述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数据处理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+KNN</a:t>
            </a:r>
          </a:p>
          <a:p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Eigenfaces </a:t>
            </a:r>
          </a:p>
          <a:p>
            <a:r>
              <a:rPr lang="en-US" altLang="ja-JP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PCA</a:t>
            </a:r>
            <a:r>
              <a:rPr lang="en-US" altLang="zh-CN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+Eigenfaces</a:t>
            </a:r>
            <a:endParaRPr lang="en-US" altLang="zh-CN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en-US" altLang="zh-CN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PCAk</a:t>
            </a:r>
            <a:r>
              <a:rPr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=10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KNNk</a:t>
            </a:r>
            <a:r>
              <a:rPr lang="en-US" altLang="zh-CN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=4 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AFEB7-67C0-434B-B039-0DA2A2474300}"/>
              </a:ext>
            </a:extLst>
          </p:cNvPr>
          <p:cNvSpPr txBox="1"/>
          <p:nvPr/>
        </p:nvSpPr>
        <p:spPr>
          <a:xfrm>
            <a:off x="3143250" y="590550"/>
            <a:ext cx="86821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特征脸代码编写思路（先计算特征脸，然后识别人脸）：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将训练集中的</a:t>
            </a:r>
            <a:r>
              <a:rPr lang="en-US" dirty="0"/>
              <a:t>N</a:t>
            </a:r>
            <a:r>
              <a:rPr lang="zh-CN" altLang="en-US" dirty="0"/>
              <a:t>个人</a:t>
            </a:r>
            <a:r>
              <a:rPr lang="en-US" dirty="0"/>
              <a:t>reshape</a:t>
            </a:r>
            <a:r>
              <a:rPr lang="zh-CN" altLang="en-US" dirty="0"/>
              <a:t>成一行，然后组合在一起形成一个大矩阵</a:t>
            </a:r>
            <a:r>
              <a:rPr lang="en-US" dirty="0"/>
              <a:t>A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将</a:t>
            </a:r>
            <a:r>
              <a:rPr lang="en-US" dirty="0"/>
              <a:t>N</a:t>
            </a:r>
            <a:r>
              <a:rPr lang="zh-CN" altLang="en-US" dirty="0"/>
              <a:t>个人脸在对应的维度求平均，得到一个“平均脸”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将矩阵</a:t>
            </a:r>
            <a:r>
              <a:rPr lang="en-US" dirty="0"/>
              <a:t>A</a:t>
            </a:r>
            <a:r>
              <a:rPr lang="zh-CN" altLang="en-US" dirty="0"/>
              <a:t>中</a:t>
            </a:r>
            <a:r>
              <a:rPr lang="en-US" dirty="0"/>
              <a:t>N</a:t>
            </a:r>
            <a:r>
              <a:rPr lang="zh-CN" altLang="en-US" dirty="0"/>
              <a:t>个图像都减去“平均脸”，得到新矩阵</a:t>
            </a:r>
            <a:r>
              <a:rPr lang="en-US" dirty="0"/>
              <a:t>B</a:t>
            </a:r>
            <a:r>
              <a:rPr lang="zh-CN" altLang="en-US" dirty="0"/>
              <a:t>；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计算</a:t>
            </a:r>
            <a:r>
              <a:rPr lang="en-US" dirty="0"/>
              <a:t>B</a:t>
            </a:r>
            <a:r>
              <a:rPr lang="zh-CN" altLang="en-US" dirty="0"/>
              <a:t>的协方差矩阵；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计算协方差矩阵的特征值和特征向量（特征脸）；</a:t>
            </a:r>
            <a:endParaRPr lang="en-US" dirty="0"/>
          </a:p>
          <a:p>
            <a:r>
              <a:rPr lang="en-US" dirty="0"/>
              <a:t>	</a:t>
            </a:r>
            <a:r>
              <a:rPr lang="zh-CN" altLang="en-US" dirty="0"/>
              <a:t>将训练集图像和测试集图像都投影到特征向量空间中，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使用聚类方法</a:t>
            </a:r>
            <a:r>
              <a:rPr lang="en-US" dirty="0"/>
              <a:t>KNN</a:t>
            </a:r>
            <a:r>
              <a:rPr lang="zh-CN" altLang="en-US" dirty="0"/>
              <a:t>得到里测试集中的每个图像最近的图像，进行分类即可。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6D4EC-52CA-C849-81B4-C7C31FE8D8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500" y="4032250"/>
            <a:ext cx="2413000" cy="241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1E201-2E69-6040-A223-8A62B49C524D}"/>
              </a:ext>
            </a:extLst>
          </p:cNvPr>
          <p:cNvSpPr txBox="1"/>
          <p:nvPr/>
        </p:nvSpPr>
        <p:spPr>
          <a:xfrm>
            <a:off x="6453997" y="4637385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99.84%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055B5-91EC-E442-87F8-542DF936CF9D}"/>
              </a:ext>
            </a:extLst>
          </p:cNvPr>
          <p:cNvSpPr txBox="1"/>
          <p:nvPr/>
        </p:nvSpPr>
        <p:spPr>
          <a:xfrm>
            <a:off x="5341192" y="621441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99.67%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D0E6-6BA7-7C4D-85C7-584CFC62A652}"/>
              </a:ext>
            </a:extLst>
          </p:cNvPr>
          <p:cNvSpPr txBox="1"/>
          <p:nvPr/>
        </p:nvSpPr>
        <p:spPr>
          <a:xfrm>
            <a:off x="8376389" y="3486675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100%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87369-C8A5-FA48-9436-266641DCDF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800" y="4578003"/>
            <a:ext cx="2362200" cy="236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C6F784-F138-BE44-A976-88C18E70689E}"/>
              </a:ext>
            </a:extLst>
          </p:cNvPr>
          <p:cNvSpPr txBox="1"/>
          <p:nvPr/>
        </p:nvSpPr>
        <p:spPr>
          <a:xfrm>
            <a:off x="10191751" y="48150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SimSun" panose="02010600030101010101" pitchFamily="2" charset="-122"/>
                <a:ea typeface="SimSun" panose="02010600030101010101" pitchFamily="2" charset="-122"/>
              </a:rPr>
              <a:t>归一化</a:t>
            </a:r>
            <a:endParaRPr lang="en-US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279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476</Words>
  <Application>Microsoft Macintosh PowerPoint</Application>
  <PresentationFormat>Widescreen</PresentationFormat>
  <Paragraphs>143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DengXian</vt:lpstr>
      <vt:lpstr>DengXian</vt:lpstr>
      <vt:lpstr>等线 Light</vt:lpstr>
      <vt:lpstr>SimSun</vt:lpstr>
      <vt:lpstr>游ゴシック</vt:lpstr>
      <vt:lpstr>Arial</vt:lpstr>
      <vt:lpstr>Calibri</vt:lpstr>
      <vt:lpstr>Calibri Light</vt:lpstr>
      <vt:lpstr>Times New Roman</vt:lpstr>
      <vt:lpstr>Office Theme</vt:lpstr>
      <vt:lpstr>基于PCA+KNN，Eigenfaces，CNN实现 人脸识别 </vt:lpstr>
      <vt:lpstr>基于PCA+KNN，Eigenfaces，CNN实现人脸识别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基于PCA+KNN，Eigenfaces，CNN实现 人脸识别 </dc:title>
  <dc:creator>Microsoft Office User</dc:creator>
  <cp:lastModifiedBy>Microsoft Office User</cp:lastModifiedBy>
  <cp:revision>15</cp:revision>
  <cp:lastPrinted>2019-06-10T14:02:06Z</cp:lastPrinted>
  <dcterms:created xsi:type="dcterms:W3CDTF">2019-06-10T12:23:24Z</dcterms:created>
  <dcterms:modified xsi:type="dcterms:W3CDTF">2019-06-10T14:10:56Z</dcterms:modified>
</cp:coreProperties>
</file>